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7" d="100"/>
          <a:sy n="117" d="100"/>
        </p:scale>
        <p:origin x="-192" y="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BB0-C374-42D7-8365-B214EAF80389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48D6-07B3-42AA-A355-12B9D9AEA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3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3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2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09A9-8FAE-4BB1-8CF8-7F92785DA349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png"/><Relationship Id="rId7" Type="http://schemas.openxmlformats.org/officeDocument/2006/relationships/hyperlink" Target="https://www.roseltorg.ru/procedure/COM2503210006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povarova-ea@rosenergoatom.ru" TargetMode="External"/><Relationship Id="rId10" Type="http://schemas.openxmlformats.org/officeDocument/2006/relationships/image" Target="../media/image5.jpeg"/><Relationship Id="rId4" Type="http://schemas.openxmlformats.org/officeDocument/2006/relationships/hyperlink" Target="mailto:A.mishchuk@kvmz.ru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96" y="-1845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652120" y="1268760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Земельные участки (14)</a:t>
            </a:r>
            <a:endParaRPr lang="ru-RU" dirty="0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207375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Имущественный комплекс «Промплощадка», принадлежащий      АО «ВПО «Точмаш», расположенный по адресу: ориентир Владимирская область, г. Владимир, ул. Северная, 1а.</a:t>
            </a:r>
            <a:endParaRPr lang="en-US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561" y="6505599"/>
            <a:ext cx="22474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5652120" y="2780928"/>
            <a:ext cx="3420000" cy="288000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err="1" smtClean="0"/>
              <a:t>Здания,сооружения</a:t>
            </a:r>
            <a:r>
              <a:rPr lang="ru-RU" dirty="0" smtClean="0"/>
              <a:t> (81)</a:t>
            </a:r>
            <a:endParaRPr lang="ru-RU" dirty="0"/>
          </a:p>
        </p:txBody>
      </p:sp>
      <p:sp>
        <p:nvSpPr>
          <p:cNvPr id="195" name="Полилиния 194"/>
          <p:cNvSpPr/>
          <p:nvPr/>
        </p:nvSpPr>
        <p:spPr bwMode="auto">
          <a:xfrm>
            <a:off x="5508504" y="1556792"/>
            <a:ext cx="3744016" cy="126880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950" b="1" dirty="0"/>
              <a:t>Площадь</a:t>
            </a:r>
            <a:r>
              <a:rPr lang="ru-RU" sz="950" b="1"/>
              <a:t>: </a:t>
            </a:r>
            <a:r>
              <a:rPr lang="ru-RU" sz="950" smtClean="0"/>
              <a:t>570 741,00 </a:t>
            </a:r>
            <a:r>
              <a:rPr lang="ru-RU" sz="950" dirty="0" err="1" smtClean="0"/>
              <a:t>кв.м</a:t>
            </a:r>
            <a:r>
              <a:rPr lang="ru-RU" sz="950" dirty="0" smtClean="0"/>
              <a:t>.</a:t>
            </a:r>
            <a:endParaRPr lang="ru-RU" sz="950" dirty="0"/>
          </a:p>
          <a:p>
            <a:pPr marL="180000" lvl="1">
              <a:spcBef>
                <a:spcPts val="0"/>
              </a:spcBef>
            </a:pPr>
            <a:r>
              <a:rPr lang="ru-RU" sz="950" b="1" dirty="0" smtClean="0"/>
              <a:t>Право</a:t>
            </a:r>
            <a:r>
              <a:rPr lang="ru-RU" sz="950" b="1" dirty="0"/>
              <a:t>: </a:t>
            </a:r>
            <a:r>
              <a:rPr lang="ru-RU" sz="950" dirty="0" smtClean="0"/>
              <a:t>собственность</a:t>
            </a:r>
          </a:p>
          <a:p>
            <a:pPr marL="180000" lvl="1">
              <a:spcBef>
                <a:spcPts val="0"/>
              </a:spcBef>
            </a:pPr>
            <a:r>
              <a:rPr lang="ru-RU" sz="950" b="1" dirty="0" smtClean="0">
                <a:solidFill>
                  <a:schemeClr val="tx1"/>
                </a:solidFill>
                <a:cs typeface="Arial" charset="0"/>
              </a:rPr>
              <a:t>Обременения</a:t>
            </a:r>
            <a:r>
              <a:rPr lang="ru-RU" sz="950" dirty="0">
                <a:solidFill>
                  <a:schemeClr val="tx1"/>
                </a:solidFill>
                <a:cs typeface="Arial" charset="0"/>
              </a:rPr>
              <a:t>: </a:t>
            </a:r>
            <a:r>
              <a:rPr lang="ru-RU" sz="950" dirty="0" smtClean="0">
                <a:solidFill>
                  <a:schemeClr val="tx1"/>
                </a:solidFill>
                <a:cs typeface="Arial" charset="0"/>
              </a:rPr>
              <a:t>отсутствуют</a:t>
            </a:r>
          </a:p>
          <a:p>
            <a:pPr marL="180000" lvl="1">
              <a:spcBef>
                <a:spcPts val="0"/>
              </a:spcBef>
            </a:pPr>
            <a:r>
              <a:rPr lang="ru-RU" sz="950" b="1" dirty="0" smtClean="0">
                <a:solidFill>
                  <a:schemeClr val="tx1"/>
                </a:solidFill>
                <a:cs typeface="Arial" charset="0"/>
              </a:rPr>
              <a:t>Категория</a:t>
            </a:r>
            <a:r>
              <a:rPr lang="ru-RU" sz="950" dirty="0">
                <a:solidFill>
                  <a:schemeClr val="tx1"/>
                </a:solidFill>
                <a:cs typeface="Arial" charset="0"/>
              </a:rPr>
              <a:t>: </a:t>
            </a:r>
            <a:r>
              <a:rPr lang="ru-RU" sz="950" dirty="0"/>
              <a:t>земли населенных пунктов </a:t>
            </a:r>
            <a:endParaRPr lang="ru-RU" sz="950" dirty="0" smtClean="0">
              <a:solidFill>
                <a:schemeClr val="tx1"/>
              </a:solidFill>
              <a:cs typeface="Arial" charset="0"/>
            </a:endParaRPr>
          </a:p>
          <a:p>
            <a:pPr marL="180000" lvl="1"/>
            <a:r>
              <a:rPr lang="ru-RU" sz="950" b="1" dirty="0" smtClean="0">
                <a:solidFill>
                  <a:schemeClr val="tx1"/>
                </a:solidFill>
                <a:cs typeface="Arial" charset="0"/>
              </a:rPr>
              <a:t>ВРИ: </a:t>
            </a:r>
            <a:r>
              <a:rPr lang="ru-RU" sz="950" dirty="0" smtClean="0"/>
              <a:t>для </a:t>
            </a:r>
            <a:r>
              <a:rPr lang="ru-RU" sz="950" dirty="0"/>
              <a:t>содержания зданий и </a:t>
            </a:r>
            <a:r>
              <a:rPr lang="ru-RU" sz="950" dirty="0" smtClean="0"/>
              <a:t>сооружений, </a:t>
            </a:r>
            <a:r>
              <a:rPr lang="ru-RU" sz="950" dirty="0"/>
              <a:t>для </a:t>
            </a:r>
            <a:r>
              <a:rPr lang="ru-RU" sz="950" dirty="0" smtClean="0"/>
              <a:t>размещения </a:t>
            </a:r>
            <a:r>
              <a:rPr lang="ru-RU" sz="950" dirty="0"/>
              <a:t>и </a:t>
            </a:r>
            <a:r>
              <a:rPr lang="ru-RU" sz="950" dirty="0" smtClean="0"/>
              <a:t>эксплуатации объектов  ж/д транспорта</a:t>
            </a:r>
            <a:endParaRPr lang="ru-RU" sz="1200" dirty="0">
              <a:latin typeface="+mn-lt"/>
            </a:endParaRPr>
          </a:p>
        </p:txBody>
      </p:sp>
      <p:sp>
        <p:nvSpPr>
          <p:cNvPr id="88" name="Полилиния 87"/>
          <p:cNvSpPr/>
          <p:nvPr/>
        </p:nvSpPr>
        <p:spPr bwMode="auto">
          <a:xfrm>
            <a:off x="5508504" y="3068960"/>
            <a:ext cx="3600000" cy="104993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950" b="1" dirty="0" smtClean="0">
                <a:cs typeface="Arial" charset="0"/>
              </a:rPr>
              <a:t>Площадь</a:t>
            </a:r>
            <a:r>
              <a:rPr lang="ru-RU" sz="950" b="1" dirty="0">
                <a:cs typeface="Arial" charset="0"/>
              </a:rPr>
              <a:t>: </a:t>
            </a:r>
            <a:r>
              <a:rPr lang="ru-RU" sz="950" dirty="0">
                <a:cs typeface="Arial" charset="0"/>
              </a:rPr>
              <a:t> </a:t>
            </a:r>
            <a:r>
              <a:rPr lang="ru-RU" sz="950" dirty="0" smtClean="0">
                <a:cs typeface="Arial" charset="0"/>
              </a:rPr>
              <a:t>263 967,30 </a:t>
            </a:r>
            <a:r>
              <a:rPr lang="ru-RU" sz="950" dirty="0">
                <a:cs typeface="Arial" charset="0"/>
              </a:rPr>
              <a:t>кв.м.</a:t>
            </a:r>
          </a:p>
          <a:p>
            <a:pPr marL="180000" lvl="1"/>
            <a:r>
              <a:rPr lang="ru-RU" sz="950" b="1" dirty="0">
                <a:cs typeface="Arial" charset="0"/>
              </a:rPr>
              <a:t>Право:</a:t>
            </a:r>
            <a:r>
              <a:rPr lang="ru-RU" sz="950" dirty="0">
                <a:cs typeface="Arial" charset="0"/>
              </a:rPr>
              <a:t> </a:t>
            </a:r>
            <a:r>
              <a:rPr lang="ru-RU" sz="950" dirty="0" smtClean="0">
                <a:cs typeface="Arial" charset="0"/>
              </a:rPr>
              <a:t>собственность</a:t>
            </a:r>
            <a:endParaRPr lang="ru-RU" sz="950" dirty="0">
              <a:cs typeface="Arial" charset="0"/>
            </a:endParaRPr>
          </a:p>
          <a:p>
            <a:pPr marL="180000" lvl="1"/>
            <a:r>
              <a:rPr lang="ru-RU" sz="950" b="1" dirty="0">
                <a:cs typeface="Arial" charset="0"/>
              </a:rPr>
              <a:t>Обременения:</a:t>
            </a:r>
            <a:r>
              <a:rPr lang="ru-RU" sz="950" dirty="0">
                <a:cs typeface="Arial" charset="0"/>
              </a:rPr>
              <a:t> </a:t>
            </a:r>
            <a:r>
              <a:rPr lang="ru-RU" sz="950" dirty="0" smtClean="0">
                <a:cs typeface="Arial" charset="0"/>
              </a:rPr>
              <a:t>объекты гражданской обороны</a:t>
            </a:r>
          </a:p>
          <a:p>
            <a:pPr marL="180000" lvl="1"/>
            <a:r>
              <a:rPr lang="ru-RU" sz="950" b="1" dirty="0" smtClean="0">
                <a:cs typeface="Arial" charset="0"/>
              </a:rPr>
              <a:t>Состояние</a:t>
            </a:r>
            <a:r>
              <a:rPr lang="ru-RU" sz="950" b="1" dirty="0">
                <a:cs typeface="Arial" charset="0"/>
              </a:rPr>
              <a:t>: </a:t>
            </a:r>
            <a:r>
              <a:rPr lang="ru-RU" sz="950" dirty="0" smtClean="0">
                <a:cs typeface="Arial" charset="0"/>
              </a:rPr>
              <a:t>удовлетворительное</a:t>
            </a:r>
            <a:endParaRPr lang="ru-RU" sz="950" dirty="0">
              <a:cs typeface="Arial" charset="0"/>
            </a:endParaRPr>
          </a:p>
          <a:p>
            <a:pPr marL="180000" lvl="1"/>
            <a:r>
              <a:rPr lang="ru-RU" sz="950" b="1" dirty="0">
                <a:solidFill>
                  <a:prstClr val="black"/>
                </a:solidFill>
              </a:rPr>
              <a:t>Количество этажей</a:t>
            </a:r>
            <a:r>
              <a:rPr lang="ru-RU" sz="950" dirty="0">
                <a:solidFill>
                  <a:prstClr val="black"/>
                </a:solidFill>
              </a:rPr>
              <a:t>: </a:t>
            </a:r>
            <a:r>
              <a:rPr lang="ru-RU" sz="950" dirty="0" smtClean="0">
                <a:solidFill>
                  <a:prstClr val="black"/>
                </a:solidFill>
              </a:rPr>
              <a:t>одноэтажные</a:t>
            </a:r>
            <a:r>
              <a:rPr lang="ru-RU" sz="950" dirty="0">
                <a:solidFill>
                  <a:prstClr val="black"/>
                </a:solidFill>
              </a:rPr>
              <a:t>, </a:t>
            </a:r>
            <a:r>
              <a:rPr lang="ru-RU" sz="950" dirty="0" smtClean="0">
                <a:solidFill>
                  <a:prstClr val="black"/>
                </a:solidFill>
              </a:rPr>
              <a:t>многоэтажные</a:t>
            </a:r>
            <a:endParaRPr lang="ru-RU" sz="950" dirty="0">
              <a:solidFill>
                <a:prstClr val="black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52120" y="4149080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Инженерные </a:t>
            </a:r>
            <a:r>
              <a:rPr lang="ru-RU" dirty="0" smtClean="0"/>
              <a:t>коммуникации </a:t>
            </a:r>
            <a:r>
              <a:rPr lang="ru-RU" smtClean="0"/>
              <a:t>(мощности)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21481" y="4437112"/>
            <a:ext cx="3587023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950" b="1" dirty="0">
                <a:latin typeface="+mn-lt"/>
              </a:rPr>
              <a:t>Электричество</a:t>
            </a:r>
            <a:r>
              <a:rPr lang="ru-RU" sz="950" b="1" dirty="0" smtClean="0">
                <a:latin typeface="+mn-lt"/>
              </a:rPr>
              <a:t>: </a:t>
            </a:r>
            <a:r>
              <a:rPr lang="ru-RU" sz="950" dirty="0" smtClean="0">
                <a:latin typeface="+mn-lt"/>
              </a:rPr>
              <a:t>есть, </a:t>
            </a:r>
            <a:r>
              <a:rPr lang="ru-RU" sz="950" dirty="0" smtClean="0"/>
              <a:t>макс. разрешенная  мощность – 35 мВт</a:t>
            </a:r>
            <a:endParaRPr lang="ru-RU" sz="950" dirty="0" smtClean="0">
              <a:latin typeface="+mn-lt"/>
            </a:endParaRPr>
          </a:p>
          <a:p>
            <a:pPr marL="180000" lvl="1"/>
            <a:r>
              <a:rPr lang="ru-RU" sz="950" b="1" dirty="0" smtClean="0">
                <a:latin typeface="+mn-lt"/>
              </a:rPr>
              <a:t>Водоснабжение</a:t>
            </a:r>
            <a:r>
              <a:rPr lang="ru-RU" sz="950" b="1" dirty="0">
                <a:latin typeface="+mn-lt"/>
              </a:rPr>
              <a:t>: </a:t>
            </a:r>
            <a:r>
              <a:rPr lang="ru-RU" sz="950" dirty="0" smtClean="0"/>
              <a:t> есть,  65 куб. м/ час</a:t>
            </a:r>
            <a:endParaRPr lang="ru-RU" sz="950" dirty="0"/>
          </a:p>
          <a:p>
            <a:pPr marL="180000" lvl="1"/>
            <a:r>
              <a:rPr lang="ru-RU" sz="950" b="1" dirty="0" smtClean="0">
                <a:latin typeface="+mn-lt"/>
              </a:rPr>
              <a:t>Канализация</a:t>
            </a:r>
            <a:r>
              <a:rPr lang="ru-RU" sz="950" b="1" dirty="0">
                <a:latin typeface="+mn-lt"/>
              </a:rPr>
              <a:t>: </a:t>
            </a:r>
            <a:r>
              <a:rPr lang="ru-RU" sz="950" dirty="0" smtClean="0"/>
              <a:t>центральная </a:t>
            </a:r>
            <a:endParaRPr lang="ru-RU" sz="950" dirty="0"/>
          </a:p>
          <a:p>
            <a:pPr marL="180000" lvl="1"/>
            <a:r>
              <a:rPr lang="ru-RU" sz="950" b="1" dirty="0" smtClean="0">
                <a:latin typeface="+mn-lt"/>
              </a:rPr>
              <a:t>Теплоснабжение: </a:t>
            </a:r>
            <a:r>
              <a:rPr lang="ru-RU" sz="950" dirty="0" smtClean="0"/>
              <a:t>собственная котельная, 10 Гкал/час</a:t>
            </a:r>
            <a:endParaRPr lang="ru-RU" sz="950" dirty="0"/>
          </a:p>
          <a:p>
            <a:pPr marL="180000" lvl="1"/>
            <a:r>
              <a:rPr lang="ru-RU" sz="950" b="1" dirty="0" smtClean="0"/>
              <a:t>Газоснабжение:</a:t>
            </a:r>
            <a:r>
              <a:rPr lang="ru-RU" sz="950" b="1" dirty="0" smtClean="0">
                <a:latin typeface="+mn-lt"/>
              </a:rPr>
              <a:t> </a:t>
            </a:r>
            <a:r>
              <a:rPr lang="ru-RU" sz="950" dirty="0" smtClean="0"/>
              <a:t>есть</a:t>
            </a:r>
            <a:endParaRPr lang="ru-RU" sz="950" dirty="0"/>
          </a:p>
        </p:txBody>
      </p:sp>
      <p:sp>
        <p:nvSpPr>
          <p:cNvPr id="20" name="TextBox 19"/>
          <p:cNvSpPr txBox="1"/>
          <p:nvPr/>
        </p:nvSpPr>
        <p:spPr>
          <a:xfrm>
            <a:off x="5616496" y="5517232"/>
            <a:ext cx="3420000" cy="2880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80112" y="5805264"/>
            <a:ext cx="3672408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50" dirty="0" smtClean="0"/>
              <a:t>Мищук Александр Владимирович, тел.: 8(49232) 9-40-04 доб. 1153</a:t>
            </a:r>
          </a:p>
          <a:p>
            <a:r>
              <a:rPr lang="ru-RU" sz="950" b="1" dirty="0" smtClean="0"/>
              <a:t>E-</a:t>
            </a:r>
            <a:r>
              <a:rPr lang="ru-RU" sz="950" b="1" dirty="0" err="1" smtClean="0"/>
              <a:t>mail</a:t>
            </a:r>
            <a:r>
              <a:rPr lang="ru-RU" sz="950" b="1" dirty="0"/>
              <a:t>: </a:t>
            </a:r>
            <a:r>
              <a:rPr lang="en-US" sz="1000" u="sng" dirty="0" smtClean="0"/>
              <a:t>a</a:t>
            </a:r>
            <a:r>
              <a:rPr lang="ru-RU" sz="950" u="sng" dirty="0" smtClean="0">
                <a:hlinkClick r:id="rId4"/>
              </a:rPr>
              <a:t>.</a:t>
            </a:r>
            <a:r>
              <a:rPr lang="en-US" sz="950" u="sng" dirty="0" err="1" smtClean="0">
                <a:hlinkClick r:id="rId4"/>
              </a:rPr>
              <a:t>mishchuk</a:t>
            </a:r>
            <a:r>
              <a:rPr lang="ru-RU" sz="950" u="sng" dirty="0" smtClean="0">
                <a:hlinkClick r:id="rId4"/>
              </a:rPr>
              <a:t>@</a:t>
            </a:r>
            <a:r>
              <a:rPr lang="en-US" sz="950" u="sng" dirty="0" err="1" smtClean="0">
                <a:hlinkClick r:id="rId4"/>
              </a:rPr>
              <a:t>kvmz</a:t>
            </a:r>
            <a:r>
              <a:rPr lang="ru-RU" sz="950" u="sng" dirty="0" smtClean="0">
                <a:hlinkClick r:id="rId4"/>
              </a:rPr>
              <a:t>.</a:t>
            </a:r>
            <a:r>
              <a:rPr lang="en-US" sz="950" u="sng" dirty="0" err="1" smtClean="0">
                <a:hlinkClick r:id="rId4"/>
              </a:rPr>
              <a:t>ru</a:t>
            </a:r>
            <a:endParaRPr lang="en-US" sz="950" dirty="0">
              <a:hlinkClick r:id="rId5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97" y="1302687"/>
            <a:ext cx="5093671" cy="3048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42009" y="1394192"/>
            <a:ext cx="5030061" cy="738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Сбор предложений </a:t>
            </a: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об условиях покупки, в том числе о </a:t>
            </a:r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цене</a:t>
            </a:r>
          </a:p>
          <a:p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Период </a:t>
            </a: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приема </a:t>
            </a:r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заявок:  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26.03.2021 - 26.03.2022</a:t>
            </a:r>
          </a:p>
          <a:p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4510802"/>
            <a:ext cx="2412816" cy="1770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519863"/>
            <a:ext cx="2412816" cy="1747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3568" y="5229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222124" y="521129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3561" y="6453336"/>
            <a:ext cx="83529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>
                <a:hlinkClick r:id="rId7"/>
              </a:rPr>
              <a:t>https://</a:t>
            </a:r>
            <a:r>
              <a:rPr lang="ru-RU" sz="1000" u="sng" dirty="0" smtClean="0">
                <a:hlinkClick r:id="rId7"/>
              </a:rPr>
              <a:t>www.roseltorg.ru/procedure/COM25032100065</a:t>
            </a:r>
            <a:r>
              <a:rPr lang="ru-RU" sz="1000" b="1" dirty="0" smtClean="0"/>
              <a:t>;</a:t>
            </a:r>
            <a:r>
              <a:rPr lang="en-US" sz="1000" b="1" dirty="0" smtClean="0"/>
              <a:t> </a:t>
            </a:r>
            <a:r>
              <a:rPr lang="en-US" sz="1000" dirty="0"/>
              <a:t>https://www.atomproperty.ru/prodazha-neprofilnykh-aktivov/70500/</a:t>
            </a:r>
            <a:endParaRPr lang="ru-RU" sz="1000" b="1" dirty="0"/>
          </a:p>
        </p:txBody>
      </p:sp>
      <p:pic>
        <p:nvPicPr>
          <p:cNvPr id="26" name="Picture 3" descr="\\f1\OBMEN\ОКУиС\Обмен\В.М.Наумову\точмаш\32 корпус (лицевая часть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609" y="4527491"/>
            <a:ext cx="2405616" cy="1749539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5040558" cy="215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99791" y="4527491"/>
            <a:ext cx="2467170" cy="175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Прямоугольник 27"/>
          <p:cNvSpPr/>
          <p:nvPr/>
        </p:nvSpPr>
        <p:spPr>
          <a:xfrm>
            <a:off x="179512" y="6381328"/>
            <a:ext cx="64087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2109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5121</TotalTime>
  <Words>188</Words>
  <Application>Microsoft Office PowerPoint</Application>
  <PresentationFormat>Экран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Имущественный комплекс «Промплощадка», принадлежащий      АО «ВПО «Точмаш», расположенный по адресу: ориентир Владимирская область, г. Владимир, ул. Северная, 1а.</vt:lpstr>
    </vt:vector>
  </TitlesOfParts>
  <Company>Rosatom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Зоя Александровна</dc:creator>
  <cp:lastModifiedBy>Мищук Александр Владимирович</cp:lastModifiedBy>
  <cp:revision>91</cp:revision>
  <cp:lastPrinted>2021-03-25T12:52:45Z</cp:lastPrinted>
  <dcterms:created xsi:type="dcterms:W3CDTF">2016-10-31T13:36:47Z</dcterms:created>
  <dcterms:modified xsi:type="dcterms:W3CDTF">2021-03-25T13:13:21Z</dcterms:modified>
</cp:coreProperties>
</file>